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59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4666"/>
  </p:normalViewPr>
  <p:slideViewPr>
    <p:cSldViewPr snapToGrid="0" snapToObjects="1">
      <p:cViewPr varScale="1">
        <p:scale>
          <a:sx n="84" d="100"/>
          <a:sy n="84" d="100"/>
        </p:scale>
        <p:origin x="18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AFC87-AB54-AA41-BFD3-B50CC9A11EC1}" type="datetimeFigureOut">
              <a:rPr lang="en-US" smtClean="0"/>
              <a:t>3/25/18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82A43-7C72-DF4D-94A9-77BD56A4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088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8E20E1D-C84E-DC41-8C46-EFBFF33DAE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4200" y="412750"/>
            <a:ext cx="5943600" cy="5943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147DD8-C201-DA4F-860F-198A4246A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ln>
            <a:noFill/>
          </a:ln>
        </p:spPr>
        <p:txBody>
          <a:bodyPr anchor="b"/>
          <a:lstStyle>
            <a:lvl1pPr algn="ctr">
              <a:defRPr sz="6000">
                <a:latin typeface="Bebas Neue" panose="020B0606020202050201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57E0C-9B10-5745-8BF2-A3FF46733F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Europa-Regular" panose="02000000000000000000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CE273-B48C-6C41-849E-246B75C53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40E6B-6E61-1C4F-A61B-F6B04556B4BA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953AD-0CB4-9D45-9FCF-F4F2D758C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5808E-6A78-8741-AC25-F8E9AFB06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51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EB442E9-5DC0-7F4C-B4DF-76642AA2C165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52AAF9-1239-5749-BA14-5CAFB824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9EF05A-6F16-A341-8A7E-7474D25AB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35A02-587A-7B45-94FD-81D25E7A7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01EF-55C2-FC41-B69F-77FC095232B7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C1CF7-006C-614C-96E6-165AA7E5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5D21-2C01-0B49-B95C-061BB7F72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69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39C527D-CCC0-D744-97E2-64A0EDBC4E39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400049-55CB-4F48-A04E-A45A89881C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DCF17-3BD5-B344-A02D-897B25E9A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9921D-BCAD-D04D-82BF-C817ABED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CA072-6C8A-9149-9FA5-8CAAAA67ECE2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4338B-0601-884A-AE88-3584CAF42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7E94D-D3E3-204E-87C9-DDA196EAC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617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D36D3E-99C4-6449-8366-071E300E61C0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7B984-E971-484B-9604-B36966478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867C8-86E5-9949-8787-2AA0B886C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C1BD1-BBE1-634B-98E7-A18AAAE83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B2398-9F10-B946-8AB1-8B53FA6F7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92F88-9CD2-EB41-BFEA-226A12489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5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8C401AB-61FA-2442-AE19-F05A971AA5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4200" y="412750"/>
            <a:ext cx="5943600" cy="5943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7DA73F-301C-924E-A192-8437710F1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D72A4-3161-6B46-956E-8EE8481CF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878DB-4829-E24D-901B-1A257561A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95E9-E337-5E4F-85B5-AF75A8AB3146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31980-85D7-E449-9112-41E65D390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73F3A-581E-F74B-B4C1-BA1BB4D51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6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891A1C3-F371-8E40-9C5F-A4F7A9E074DA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70648B-B635-4D44-B683-F60BA3C1A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205D5-DAD0-E442-A687-9F53266CCF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D19AE6-80BB-CF41-8A8D-EFC71FD0AA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94EA78-0FE5-B64A-A78C-0D8519B24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1D06-DC5D-BE41-94BF-678F5344343B}" type="datetime1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6C759-2207-EC4C-9BC4-1838A13EF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40DC2-73A3-9D49-AA74-2B1D93484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4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4202420-645B-A64A-8463-7AEEEAD9F99F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DDC447-65FF-DF4E-987F-F9DB651D8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FDA75-D9F4-0D46-BC73-CF95CBA60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312E2-8D9F-DD41-9CFC-17D247AB5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A62622-01D7-EE45-922C-23F635539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A73AA9-297F-A340-B410-3BDF57E57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789379-93E6-F349-AF91-A878AFAF6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99E82-A5FC-0546-89CF-8AC97152B544}" type="datetime1">
              <a:rPr lang="en-US" smtClean="0"/>
              <a:t>3/25/18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46FA97-016E-1848-B942-1360CB205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97CF04-16BF-3740-9C35-5F4EF60FD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93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06391E5-CD49-494C-BFC1-194C656361D7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0A0124-F2F5-FD48-AA1B-30E948392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AB8494-39B2-F843-BE3F-BBCE2FD65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16A3-6B16-554B-986F-116D8BE78B59}" type="datetime1">
              <a:rPr lang="en-US" smtClean="0"/>
              <a:t>3/25/18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64F619-BBC7-C346-9057-376C224C3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63CD64-C02A-7C45-BD48-FE128C67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781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367E388-B282-9549-825B-F9C7ADF3232B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C4B7B0-2853-C540-86B3-3B7A264A4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31EFD-5376-DB40-BF92-2A1788943634}" type="datetime1">
              <a:rPr lang="en-US" smtClean="0"/>
              <a:t>3/25/18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3C37D6-2A72-D541-B6EF-F2D202C5A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069EB-7085-CE45-AC5F-9D3D307BA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63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BF7BFD2-A1EC-F944-B5BE-3A6AF3AB8B89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DED63A-54F0-AC49-9F9E-06103F1B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8DBD8-A4EA-C44D-9382-7DA5E2A78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7D378A-832F-774A-A748-397936B0B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CD0BD-BCF7-0C48-839F-773D418FB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6D142-70AC-5349-B86A-CADCA00DEB27}" type="datetime1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A708C-69FF-E24A-AE3D-1090BAAAB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39A65-B718-3640-8A19-F624D61DB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25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69D3D31-3E42-A147-B00B-9BD6FFFAEB76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617D9-541E-7B4B-8614-2BD2050BF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65F725-2751-6F47-9BE6-181389686B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9C3D9-DD9E-7A4B-AF53-3C5EAB968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A873F3-2618-6346-A27F-97D9DA012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E0A6A-9765-5646-972C-5AB8DEA4C6B4}" type="datetime1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5C8C4-DFD2-9B4F-B200-DF825DC72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CA278C-54B7-264F-B75C-B371C58E5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332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0ADC4A-610C-5E4D-8912-1884AFA37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E8E0F4-1D4C-B94B-89B1-4BFE5B694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DF325-B8BB-8346-9C36-4E33AF221D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Bebas Neue" panose="020B0606020202050201" pitchFamily="34" charset="77"/>
              </a:defRPr>
            </a:lvl1pPr>
          </a:lstStyle>
          <a:p>
            <a:fld id="{E39FAF48-5B38-7D47-BCE9-807F54BF6ACB}" type="datetime1">
              <a:rPr lang="en-US" smtClean="0"/>
              <a:t>3/25/18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C71D5-B5F1-744E-896E-3F419092F2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3B771-7667-4241-A36C-EAA31EF9FD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Bebas Neue" panose="020B0606020202050201" pitchFamily="34" charset="77"/>
              </a:defRPr>
            </a:lvl1pPr>
          </a:lstStyle>
          <a:p>
            <a:fld id="{BBCD0B1E-9AD2-5046-A62B-6C0BAAD555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68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ebas Neue" panose="020B0606020202050201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itchFamily="2" charset="2"/>
        <a:buChar char="Ø"/>
        <a:defRPr sz="2400" kern="1200">
          <a:solidFill>
            <a:schemeClr val="tx1"/>
          </a:solidFill>
          <a:latin typeface="Europa-Regular" panose="02000000000000000000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400" kern="1200">
          <a:solidFill>
            <a:schemeClr val="tx1"/>
          </a:solidFill>
          <a:latin typeface="Europa-Light" panose="02000000000000000000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000" i="1" kern="1200">
          <a:solidFill>
            <a:schemeClr val="tx1"/>
          </a:solidFill>
          <a:latin typeface="Europa-Light" panose="02000000000000000000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ü"/>
        <a:defRPr sz="1800" b="0" i="0" kern="1200">
          <a:solidFill>
            <a:schemeClr val="tx1"/>
          </a:solidFill>
          <a:latin typeface="Europa-Light" panose="02000000000000000000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v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/gitignore" TargetMode="External"/><Relationship Id="rId2" Type="http://schemas.openxmlformats.org/officeDocument/2006/relationships/hyperlink" Target="https://git-scm.com/book/en/v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itignore.io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2D68B-B8A4-384F-A36F-775F61B9C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27163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dirty="0" err="1">
                <a:latin typeface="Bebas Neue" panose="020B0606020202050201" pitchFamily="34" charset="77"/>
              </a:rPr>
              <a:t>Gittin</a:t>
            </a:r>
            <a:r>
              <a:rPr lang="en-US" sz="9600" dirty="0">
                <a:latin typeface="Bebas Neue" panose="020B0606020202050201" pitchFamily="34" charset="77"/>
              </a:rPr>
              <a:t>’ * DONE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12A8C0-DF42-174A-91DE-D7CF082458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13518"/>
            <a:ext cx="9144000" cy="1655762"/>
          </a:xfrm>
        </p:spPr>
        <p:txBody>
          <a:bodyPr/>
          <a:lstStyle/>
          <a:p>
            <a:r>
              <a:rPr lang="en-US" dirty="0">
                <a:latin typeface="Europa-Regular" panose="02000000000000000000" pitchFamily="2" charset="77"/>
              </a:rPr>
              <a:t>a guide to using </a:t>
            </a:r>
            <a:r>
              <a:rPr lang="en-US" dirty="0" err="1"/>
              <a:t>G</a:t>
            </a:r>
            <a:r>
              <a:rPr lang="en-US" dirty="0" err="1">
                <a:latin typeface="Europa-Regular" panose="02000000000000000000" pitchFamily="2" charset="77"/>
              </a:rPr>
              <a:t>it</a:t>
            </a:r>
            <a:r>
              <a:rPr lang="en-US" dirty="0">
                <a:latin typeface="Europa-Regular" panose="02000000000000000000" pitchFamily="2" charset="77"/>
              </a:rPr>
              <a:t> and </a:t>
            </a:r>
            <a:r>
              <a:rPr lang="en-US" dirty="0"/>
              <a:t>G</a:t>
            </a:r>
            <a:r>
              <a:rPr lang="en-US" dirty="0">
                <a:latin typeface="Europa-Regular" panose="02000000000000000000" pitchFamily="2" charset="77"/>
              </a:rPr>
              <a:t>itHub for collaborative data science</a:t>
            </a:r>
          </a:p>
          <a:p>
            <a:r>
              <a:rPr lang="en-US" dirty="0"/>
              <a:t>by Matt Tranquada</a:t>
            </a:r>
            <a:endParaRPr lang="en-US" dirty="0">
              <a:latin typeface="Europa-Regular" panose="02000000000000000000" pitchFamily="2" charset="77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CFB88-2356-B943-BE48-3DED4078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C1A8F-498E-9A42-887B-D8DFE79D746F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72ECB-EA2D-754C-BA42-A24A1BD1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E8942-9FBA-6849-B718-89C5C701D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39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8F0C6-6E82-374F-BA6C-0110A8FC1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E693E-55EB-EC41-935C-D7ED746C1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dirty="0"/>
              <a:t>Review: </a:t>
            </a:r>
            <a:r>
              <a:rPr lang="en-US" sz="3600" dirty="0" err="1"/>
              <a:t>Git</a:t>
            </a:r>
            <a:endParaRPr lang="en-US" sz="3600" dirty="0"/>
          </a:p>
          <a:p>
            <a:pPr marL="457200" indent="-457200">
              <a:buFont typeface="+mj-lt"/>
              <a:buAutoNum type="arabicPeriod"/>
            </a:pPr>
            <a:r>
              <a:rPr lang="en-US" sz="3600" dirty="0"/>
              <a:t>Review: GitHub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/>
              <a:t>Basic </a:t>
            </a:r>
            <a:r>
              <a:rPr lang="en-US" sz="3600" dirty="0" err="1"/>
              <a:t>Git</a:t>
            </a:r>
            <a:r>
              <a:rPr lang="en-US" sz="3600" dirty="0"/>
              <a:t>/GitHub Workflows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/>
              <a:t>GitHub Collaboration Patterns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/>
              <a:t>Advanced GitHub Development Concepts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 err="1"/>
              <a:t>Git</a:t>
            </a:r>
            <a:r>
              <a:rPr lang="en-US" sz="3600" dirty="0"/>
              <a:t> and GitHub Tips and Hacks for Data Science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DE0AD-B097-AE45-94E6-653E1939F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9A4B-25A0-CF4B-93CC-1246E565F47B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40B6-0FC6-7248-A02C-41027E715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8E0C0-3FED-CE49-92AC-6C1009655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99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DE69-04F6-154C-9F6F-1234C0612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What is </a:t>
            </a:r>
            <a:r>
              <a:rPr lang="en-US" dirty="0" err="1"/>
              <a:t>Git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2DC7-A1C8-514B-892E-256F472DA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8913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 “</a:t>
            </a:r>
            <a:r>
              <a:rPr lang="en-US" sz="2000" dirty="0" err="1"/>
              <a:t>Git</a:t>
            </a:r>
            <a:r>
              <a:rPr lang="en-US" sz="2000" dirty="0"/>
              <a:t>” is a </a:t>
            </a:r>
            <a:r>
              <a:rPr lang="en-US" sz="2000" b="1" dirty="0"/>
              <a:t>version control system</a:t>
            </a:r>
            <a:r>
              <a:rPr lang="en-US" sz="2000" dirty="0"/>
              <a:t> (VCS) originally designed for </a:t>
            </a:r>
            <a:r>
              <a:rPr lang="en-US" sz="2000" b="1" dirty="0"/>
              <a:t>source code management</a:t>
            </a:r>
            <a:r>
              <a:rPr lang="en-US" sz="2000" dirty="0"/>
              <a:t> (SCM) by Linus Torvalds and released in 2005.</a:t>
            </a:r>
          </a:p>
          <a:p>
            <a:r>
              <a:rPr lang="en-US" sz="2000" dirty="0"/>
              <a:t> </a:t>
            </a:r>
            <a:r>
              <a:rPr lang="en-US" sz="2000" dirty="0" err="1"/>
              <a:t>Git</a:t>
            </a:r>
            <a:r>
              <a:rPr lang="en-US" sz="2000" dirty="0"/>
              <a:t> is a </a:t>
            </a:r>
            <a:r>
              <a:rPr lang="en-US" sz="2000" b="1" dirty="0"/>
              <a:t>distributed version control system </a:t>
            </a:r>
            <a:r>
              <a:rPr lang="en-US" sz="2000" dirty="0"/>
              <a:t>(DVCS), which uses linked remote and local repositories, in contrast to </a:t>
            </a:r>
            <a:r>
              <a:rPr lang="en-US" sz="2000" b="1" dirty="0"/>
              <a:t>centralized version control systems </a:t>
            </a:r>
            <a:r>
              <a:rPr lang="en-US" sz="2000" dirty="0"/>
              <a:t>(CVCS)</a:t>
            </a:r>
          </a:p>
          <a:p>
            <a:r>
              <a:rPr lang="en-US" sz="2000" b="1" dirty="0"/>
              <a:t> CVCS examples: </a:t>
            </a:r>
            <a:r>
              <a:rPr lang="en-US" sz="2000" dirty="0"/>
              <a:t>CVS, Subversion, and Perforce</a:t>
            </a:r>
          </a:p>
          <a:p>
            <a:r>
              <a:rPr lang="en-US" sz="2000" dirty="0"/>
              <a:t> </a:t>
            </a:r>
            <a:r>
              <a:rPr lang="en-US" sz="2000" b="1" dirty="0"/>
              <a:t>DVCS examples: </a:t>
            </a:r>
            <a:r>
              <a:rPr lang="en-US" sz="2000" dirty="0" err="1"/>
              <a:t>Git</a:t>
            </a:r>
            <a:r>
              <a:rPr lang="en-US" sz="2000" dirty="0"/>
              <a:t>, Mercurial, Bazaar or </a:t>
            </a:r>
            <a:r>
              <a:rPr lang="en-US" sz="2000" dirty="0" err="1"/>
              <a:t>Darcs</a:t>
            </a:r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856DA-FA5E-E747-B492-B46844AB5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D5D04-D068-D242-998F-5999DDB8A3A5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B3F9A-8410-5E41-905E-A0530E44A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Gittin</a:t>
            </a:r>
            <a:r>
              <a:rPr lang="en-US" dirty="0"/>
              <a:t>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63459-3A57-FF41-9BDF-07F44D46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868976-0766-1B42-A38A-FDEB57398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7330" y="495368"/>
            <a:ext cx="5094111" cy="54634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6886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9203F-26FC-824A-8105-C27A679C4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Design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80277-7C51-F14F-96D0-D28C94480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74080" cy="4351338"/>
          </a:xfrm>
        </p:spPr>
        <p:txBody>
          <a:bodyPr/>
          <a:lstStyle/>
          <a:p>
            <a:r>
              <a:rPr lang="en-US" b="1" dirty="0"/>
              <a:t> Speed </a:t>
            </a:r>
            <a:r>
              <a:rPr lang="en-US" dirty="0"/>
              <a:t>– </a:t>
            </a:r>
            <a:r>
              <a:rPr lang="en-US" i="1" dirty="0"/>
              <a:t>almost all operations done locally</a:t>
            </a:r>
            <a:endParaRPr lang="en-US" dirty="0"/>
          </a:p>
          <a:p>
            <a:r>
              <a:rPr lang="en-US" dirty="0"/>
              <a:t> </a:t>
            </a:r>
            <a:r>
              <a:rPr lang="en-US" b="1" dirty="0"/>
              <a:t>Simple design</a:t>
            </a:r>
          </a:p>
          <a:p>
            <a:r>
              <a:rPr lang="en-US" dirty="0"/>
              <a:t> </a:t>
            </a:r>
            <a:r>
              <a:rPr lang="en-US" b="1" dirty="0"/>
              <a:t>Support for non-linear development </a:t>
            </a:r>
            <a:r>
              <a:rPr lang="en-US" dirty="0"/>
              <a:t>– </a:t>
            </a:r>
            <a:r>
              <a:rPr lang="en-US" i="1" dirty="0"/>
              <a:t>up to thousands of parallel branches</a:t>
            </a:r>
          </a:p>
          <a:p>
            <a:r>
              <a:rPr lang="en-US" i="1" dirty="0"/>
              <a:t> </a:t>
            </a:r>
            <a:r>
              <a:rPr lang="en-US" b="1" dirty="0"/>
              <a:t>Support for fully distributed development</a:t>
            </a:r>
          </a:p>
          <a:p>
            <a:r>
              <a:rPr lang="en-US" i="1" dirty="0"/>
              <a:t> </a:t>
            </a:r>
            <a:r>
              <a:rPr lang="en-US" b="1" dirty="0"/>
              <a:t>Efficient handling of large projects </a:t>
            </a:r>
            <a:r>
              <a:rPr lang="en-US" dirty="0"/>
              <a:t>– </a:t>
            </a:r>
            <a:r>
              <a:rPr lang="en-US" i="1" dirty="0"/>
              <a:t>both speed and data size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B44C8C-3720-154A-9549-BCF9550A3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B3C9A-6C36-7D4F-AE85-01FF819E7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01CFC-FA44-C643-969A-D7981FC4D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2C8781-DB34-9F4B-AC65-8DF0FDC9F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767080"/>
            <a:ext cx="42418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486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A092F-C885-A44C-BEB1-287B31DAF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special about </a:t>
            </a:r>
            <a:r>
              <a:rPr lang="en-US" dirty="0" err="1"/>
              <a:t>Git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AC132-A449-6F4F-8B67-1B407A1CF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543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 Most VCSs store changes to files as a simples series of file changes, typically called </a:t>
            </a:r>
            <a:r>
              <a:rPr lang="en-US" b="1" dirty="0"/>
              <a:t>diffs</a:t>
            </a:r>
            <a:r>
              <a:rPr lang="en-US" dirty="0"/>
              <a:t> for differences (this is called the “delta version control model”) that reference the original file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stores changes to files as</a:t>
            </a:r>
            <a:r>
              <a:rPr lang="en-US" b="1" dirty="0"/>
              <a:t> a stream of</a:t>
            </a:r>
            <a:r>
              <a:rPr lang="en-US" dirty="0"/>
              <a:t> </a:t>
            </a:r>
            <a:r>
              <a:rPr lang="en-US" b="1" dirty="0"/>
              <a:t>snapshots</a:t>
            </a:r>
            <a:r>
              <a:rPr lang="en-US" dirty="0"/>
              <a:t>, creating a </a:t>
            </a:r>
            <a:r>
              <a:rPr lang="en-US" i="1" dirty="0"/>
              <a:t>mini filesystem</a:t>
            </a:r>
            <a:r>
              <a:rPr lang="en-US" dirty="0"/>
              <a:t> that stores new versions of files when necessary or else simply links to the previous version if unchanged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F797A-D05E-6340-8E58-11489D78A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8E0CE-3BA0-3243-AB21-D16B610B9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AAA23-F3A9-864F-8126-E6C230971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D2433A-1170-6B48-ABA1-278520F6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581785"/>
            <a:ext cx="5080000" cy="1968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EEF542-CD17-AC48-8310-729DFEB39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800" y="3821112"/>
            <a:ext cx="50800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96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3E9DB-A839-3848-AA91-35152BAF9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GIT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E64C-8E66-E34F-A0D1-0DED56598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add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branch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checkout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commit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clone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diff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fetch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help &lt;verb&gt; / man </a:t>
            </a:r>
            <a:r>
              <a:rPr lang="en-US" dirty="0" err="1"/>
              <a:t>git</a:t>
            </a:r>
            <a:r>
              <a:rPr lang="en-US" dirty="0"/>
              <a:t>-&lt;verb&gt;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&lt;verb&gt; -h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log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mv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pull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push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remove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reset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rm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status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status –s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tag	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04C5D-9A55-EC46-832A-ECE0F490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3363E-665F-8A48-AF5D-AF4EAD49E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EED93-4B5A-F849-9809-04FB4EC46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618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39B9E-D6F3-2D4A-BDA9-001DF1F68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.</a:t>
            </a:r>
            <a:r>
              <a:rPr lang="en-US" dirty="0" err="1"/>
              <a:t>gitignore</a:t>
            </a:r>
            <a:r>
              <a:rPr lang="en-US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5A4D2-F4AC-F540-8C27-F3B5BB882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18E9F-6571-7549-9B28-548CD82EC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A8617-48F0-7646-B654-BA93FF7B0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4601E-AF8F-E54C-95C0-17995EB2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86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47DF1-33B0-C84A-A673-5727B1D3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B62CB-3F23-9243-98F5-34ABD4925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“Pro </a:t>
            </a:r>
            <a:r>
              <a:rPr lang="en-US" dirty="0" err="1"/>
              <a:t>Git</a:t>
            </a:r>
            <a:r>
              <a:rPr lang="en-US" dirty="0"/>
              <a:t>” (2</a:t>
            </a:r>
            <a:r>
              <a:rPr lang="en-US" baseline="30000" dirty="0"/>
              <a:t>nd</a:t>
            </a:r>
            <a:r>
              <a:rPr lang="en-US" dirty="0"/>
              <a:t> ed., 2014): </a:t>
            </a:r>
            <a:r>
              <a:rPr lang="en-US" dirty="0">
                <a:hlinkClick r:id="rId2"/>
              </a:rPr>
              <a:t>https://git-scm.com/book/en/v2</a:t>
            </a:r>
            <a:endParaRPr lang="en-US" dirty="0"/>
          </a:p>
          <a:p>
            <a:r>
              <a:rPr lang="en-US" dirty="0"/>
              <a:t> .</a:t>
            </a:r>
            <a:r>
              <a:rPr lang="en-US" dirty="0" err="1"/>
              <a:t>gitignore</a:t>
            </a:r>
            <a:r>
              <a:rPr lang="en-US" dirty="0"/>
              <a:t> files</a:t>
            </a:r>
          </a:p>
          <a:p>
            <a:pPr lvl="1"/>
            <a:r>
              <a:rPr lang="en-US" dirty="0"/>
              <a:t>GitHub reference .</a:t>
            </a:r>
            <a:r>
              <a:rPr lang="en-US" dirty="0" err="1"/>
              <a:t>gitignore</a:t>
            </a:r>
            <a:r>
              <a:rPr lang="en-US" dirty="0"/>
              <a:t> library: </a:t>
            </a:r>
            <a:r>
              <a:rPr lang="en-US" dirty="0">
                <a:hlinkClick r:id="rId3"/>
              </a:rPr>
              <a:t>https://github.com/github/gitignore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Online </a:t>
            </a:r>
            <a:r>
              <a:rPr lang="en-US" dirty="0" err="1"/>
              <a:t>gitignore</a:t>
            </a:r>
            <a:r>
              <a:rPr lang="en-US" dirty="0"/>
              <a:t> generator: </a:t>
            </a:r>
            <a:r>
              <a:rPr lang="en-US" dirty="0">
                <a:hlinkClick r:id="rId4"/>
              </a:rPr>
              <a:t>https://www.gitignore.io/</a:t>
            </a:r>
            <a:r>
              <a:rPr lang="en-US" dirty="0"/>
              <a:t>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600FB-3AE1-124A-A579-B7FA9C3FE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574CF-1B3D-0949-A709-B961B582C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9AD2-FB06-6245-80E3-5C27C8DC0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45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5A3C9-B886-8540-8574-5549E0451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F126E-1D6D-644D-AD9C-32CF2195E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B20E9-CAF0-C343-A9BA-FFC46DF02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DAA43-0A9A-8E44-B942-1D8C6A13A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4FFDC-BD9D-864E-B5A9-2E6A490C8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59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22FC4F3E-8149-224E-A27F-1A053377A192}" vid="{BB25D722-2D74-7942-888B-D892EF3F52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</TotalTime>
  <Words>447</Words>
  <Application>Microsoft Macintosh PowerPoint</Application>
  <PresentationFormat>Widescreen</PresentationFormat>
  <Paragraphs>81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Bebas Neue</vt:lpstr>
      <vt:lpstr>Calibri</vt:lpstr>
      <vt:lpstr>Courier New</vt:lpstr>
      <vt:lpstr>Europa-Light</vt:lpstr>
      <vt:lpstr>Europa-Regular</vt:lpstr>
      <vt:lpstr>Wingdings</vt:lpstr>
      <vt:lpstr>Office Theme</vt:lpstr>
      <vt:lpstr>Gittin’ * DONE</vt:lpstr>
      <vt:lpstr>Outline</vt:lpstr>
      <vt:lpstr>Review: What is Git?</vt:lpstr>
      <vt:lpstr>Git Design Goals</vt:lpstr>
      <vt:lpstr>What is special about Git?</vt:lpstr>
      <vt:lpstr>KEY GIT COMMANDS</vt:lpstr>
      <vt:lpstr>The .gitignore file</vt:lpstr>
      <vt:lpstr>Git Resources</vt:lpstr>
      <vt:lpstr>GitHub Resources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Gittin’ * DONE</dc:title>
  <dc:creator>Matt Tranquada</dc:creator>
  <cp:lastModifiedBy>Matt Tranquada</cp:lastModifiedBy>
  <cp:revision>7</cp:revision>
  <dcterms:created xsi:type="dcterms:W3CDTF">2018-03-25T19:38:19Z</dcterms:created>
  <dcterms:modified xsi:type="dcterms:W3CDTF">2018-03-25T23:39:18Z</dcterms:modified>
</cp:coreProperties>
</file>

<file path=docProps/thumbnail.jpeg>
</file>